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8"/>
  </p:notesMasterIdLst>
  <p:sldIdLst>
    <p:sldId id="307" r:id="rId2"/>
    <p:sldId id="308" r:id="rId3"/>
    <p:sldId id="288" r:id="rId4"/>
    <p:sldId id="318" r:id="rId5"/>
    <p:sldId id="314" r:id="rId6"/>
    <p:sldId id="319" r:id="rId7"/>
    <p:sldId id="293" r:id="rId8"/>
    <p:sldId id="320" r:id="rId9"/>
    <p:sldId id="264" r:id="rId10"/>
    <p:sldId id="321" r:id="rId11"/>
    <p:sldId id="285" r:id="rId12"/>
    <p:sldId id="322" r:id="rId13"/>
    <p:sldId id="310" r:id="rId14"/>
    <p:sldId id="323" r:id="rId15"/>
    <p:sldId id="316" r:id="rId16"/>
    <p:sldId id="325" r:id="rId17"/>
    <p:sldId id="278" r:id="rId18"/>
    <p:sldId id="326" r:id="rId19"/>
    <p:sldId id="284" r:id="rId20"/>
    <p:sldId id="327" r:id="rId21"/>
    <p:sldId id="317" r:id="rId22"/>
    <p:sldId id="328" r:id="rId23"/>
    <p:sldId id="312" r:id="rId24"/>
    <p:sldId id="329" r:id="rId25"/>
    <p:sldId id="301" r:id="rId26"/>
    <p:sldId id="324" r:id="rId27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70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40" d="100"/>
        <a:sy n="4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55C7C3-B425-4771-965E-E73AB03010DF}" type="datetimeFigureOut">
              <a:rPr lang="fr-FR" smtClean="0"/>
              <a:t>05/01/2013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DEC475-9F27-478F-A298-5841EA746B9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446056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dirty="0" smtClean="0"/>
              <a:t>L’affichage des collections</a:t>
            </a:r>
            <a:r>
              <a:rPr lang="fr-FR" baseline="0" dirty="0" smtClean="0"/>
              <a:t> doit être bref (de l’ordre de 2s) pour </a:t>
            </a:r>
            <a:r>
              <a:rPr lang="fr-FR" baseline="0" dirty="0" smtClean="0"/>
              <a:t>dissuader les élèves de compter un à un. Par exemple pour une dizaine et trois, il est souhaitable qu’ils écrivent 1 et 3, et lisent « </a:t>
            </a:r>
            <a:r>
              <a:rPr lang="fr-FR" b="1" baseline="0" dirty="0" smtClean="0"/>
              <a:t>treize</a:t>
            </a:r>
            <a:r>
              <a:rPr lang="fr-FR" baseline="0" dirty="0" smtClean="0"/>
              <a:t> » ensuite, plutôt que de compter « onze, douze, </a:t>
            </a:r>
            <a:r>
              <a:rPr lang="fr-FR" b="1" baseline="0" dirty="0" smtClean="0"/>
              <a:t>treize</a:t>
            </a:r>
            <a:r>
              <a:rPr lang="fr-FR" baseline="0" dirty="0" smtClean="0"/>
              <a:t> ».</a:t>
            </a:r>
            <a:endParaRPr lang="fr-FR" dirty="0" smtClean="0"/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DEC475-9F27-478F-A298-5841EA746B9F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6629348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DEC475-9F27-478F-A298-5841EA746B9F}" type="slidenum">
              <a:rPr lang="fr-FR" smtClean="0"/>
              <a:t>17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3566074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DEC475-9F27-478F-A298-5841EA746B9F}" type="slidenum">
              <a:rPr lang="fr-FR" smtClean="0"/>
              <a:t>19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3566074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DEC475-9F27-478F-A298-5841EA746B9F}" type="slidenum">
              <a:rPr lang="fr-FR" smtClean="0"/>
              <a:t>21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3566074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DEC475-9F27-478F-A298-5841EA746B9F}" type="slidenum">
              <a:rPr lang="fr-FR" smtClean="0"/>
              <a:t>23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3566074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DEC475-9F27-478F-A298-5841EA746B9F}" type="slidenum">
              <a:rPr lang="fr-FR" smtClean="0"/>
              <a:t>25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356607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dirty="0" smtClean="0"/>
              <a:t>Expliquer</a:t>
            </a:r>
            <a:r>
              <a:rPr lang="fr-FR" baseline="0" dirty="0" smtClean="0"/>
              <a:t> sur cette diapo, avec les langage et matériel de numération (dizaine, barre, …) que chaque colonne et chaque ligne contient 10 carreaux.</a:t>
            </a:r>
            <a:endParaRPr lang="fr-FR" dirty="0" smtClean="0"/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DEC475-9F27-478F-A298-5841EA746B9F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3566074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DEC475-9F27-478F-A298-5841EA746B9F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3566074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DEC475-9F27-478F-A298-5841EA746B9F}" type="slidenum">
              <a:rPr lang="fr-FR" smtClean="0"/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3566074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Expliquer,</a:t>
            </a:r>
            <a:r>
              <a:rPr lang="fr-FR" baseline="0" dirty="0" smtClean="0"/>
              <a:t> sur cette diapo, que les 10 lignes contiennent chacune10 carreaux, et les 10 colonnes également.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DEC475-9F27-478F-A298-5841EA746B9F}" type="slidenum">
              <a:rPr lang="fr-FR" smtClean="0"/>
              <a:t>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3566074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DEC475-9F27-478F-A298-5841EA746B9F}" type="slidenum">
              <a:rPr lang="fr-FR" smtClean="0"/>
              <a:t>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3566074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DEC475-9F27-478F-A298-5841EA746B9F}" type="slidenum">
              <a:rPr lang="fr-FR" smtClean="0"/>
              <a:t>11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3566074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DEC475-9F27-478F-A298-5841EA746B9F}" type="slidenum">
              <a:rPr lang="fr-FR" smtClean="0"/>
              <a:t>13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3566074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DEC475-9F27-478F-A298-5841EA746B9F}" type="slidenum">
              <a:rPr lang="fr-FR" smtClean="0"/>
              <a:t>15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356607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A499DA-D633-47C5-886D-FD6B2D3CB518}" type="datetimeFigureOut">
              <a:rPr lang="fr-FR" smtClean="0"/>
              <a:t>05/01/2013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1513DB-8235-4989-801B-BBC6F1697D3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650795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A499DA-D633-47C5-886D-FD6B2D3CB518}" type="datetimeFigureOut">
              <a:rPr lang="fr-FR" smtClean="0"/>
              <a:t>05/01/2013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1513DB-8235-4989-801B-BBC6F1697D3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151627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A499DA-D633-47C5-886D-FD6B2D3CB518}" type="datetimeFigureOut">
              <a:rPr lang="fr-FR" smtClean="0"/>
              <a:t>05/01/2013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1513DB-8235-4989-801B-BBC6F1697D3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232737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A499DA-D633-47C5-886D-FD6B2D3CB518}" type="datetimeFigureOut">
              <a:rPr lang="fr-FR" smtClean="0"/>
              <a:t>05/01/2013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1513DB-8235-4989-801B-BBC6F1697D3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622483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A499DA-D633-47C5-886D-FD6B2D3CB518}" type="datetimeFigureOut">
              <a:rPr lang="fr-FR" smtClean="0"/>
              <a:t>05/01/2013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1513DB-8235-4989-801B-BBC6F1697D3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610552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A499DA-D633-47C5-886D-FD6B2D3CB518}" type="datetimeFigureOut">
              <a:rPr lang="fr-FR" smtClean="0"/>
              <a:t>05/01/2013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1513DB-8235-4989-801B-BBC6F1697D3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083438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A499DA-D633-47C5-886D-FD6B2D3CB518}" type="datetimeFigureOut">
              <a:rPr lang="fr-FR" smtClean="0"/>
              <a:t>05/01/2013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1513DB-8235-4989-801B-BBC6F1697D3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941835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A499DA-D633-47C5-886D-FD6B2D3CB518}" type="datetimeFigureOut">
              <a:rPr lang="fr-FR" smtClean="0"/>
              <a:t>05/01/2013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1513DB-8235-4989-801B-BBC6F1697D3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215202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A499DA-D633-47C5-886D-FD6B2D3CB518}" type="datetimeFigureOut">
              <a:rPr lang="fr-FR" smtClean="0"/>
              <a:t>05/01/2013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1513DB-8235-4989-801B-BBC6F1697D3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892453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A499DA-D633-47C5-886D-FD6B2D3CB518}" type="datetimeFigureOut">
              <a:rPr lang="fr-FR" smtClean="0"/>
              <a:t>05/01/2013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1513DB-8235-4989-801B-BBC6F1697D3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147681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A499DA-D633-47C5-886D-FD6B2D3CB518}" type="datetimeFigureOut">
              <a:rPr lang="fr-FR" smtClean="0"/>
              <a:t>05/01/2013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1513DB-8235-4989-801B-BBC6F1697D3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613602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A499DA-D633-47C5-886D-FD6B2D3CB518}" type="datetimeFigureOut">
              <a:rPr lang="fr-FR" smtClean="0"/>
              <a:t>05/01/2013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1513DB-8235-4989-801B-BBC6F1697D3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418856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755576" y="1052736"/>
            <a:ext cx="7772400" cy="1470025"/>
          </a:xfrm>
        </p:spPr>
        <p:txBody>
          <a:bodyPr>
            <a:normAutofit/>
          </a:bodyPr>
          <a:lstStyle/>
          <a:p>
            <a:r>
              <a:rPr lang="fr-FR" dirty="0" smtClean="0"/>
              <a:t>Calcul par </a:t>
            </a:r>
            <a:r>
              <a:rPr lang="fr-FR" dirty="0" smtClean="0"/>
              <a:t>numération: </a:t>
            </a:r>
            <a:r>
              <a:rPr lang="fr-FR" dirty="0" smtClean="0"/>
              <a:t>3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fr-FR" dirty="0" smtClean="0">
                <a:solidFill>
                  <a:schemeClr val="tx1"/>
                </a:solidFill>
              </a:rPr>
              <a:t>Ecrire le nombre de </a:t>
            </a:r>
            <a:r>
              <a:rPr lang="fr-FR" dirty="0" smtClean="0">
                <a:solidFill>
                  <a:schemeClr val="tx1"/>
                </a:solidFill>
              </a:rPr>
              <a:t>carreaux </a:t>
            </a:r>
            <a:r>
              <a:rPr lang="fr-FR" dirty="0" smtClean="0">
                <a:solidFill>
                  <a:schemeClr val="tx1"/>
                </a:solidFill>
              </a:rPr>
              <a:t>rouges</a:t>
            </a:r>
            <a:endParaRPr lang="fr-FR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75450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31540" y="350658"/>
            <a:ext cx="8280920" cy="621069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</a:t>
            </a:r>
            <a:endParaRPr lang="fr-FR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2050768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58179067"/>
              </p:ext>
            </p:extLst>
          </p:nvPr>
        </p:nvGraphicFramePr>
        <p:xfrm>
          <a:off x="1691680" y="764704"/>
          <a:ext cx="5760000" cy="540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6000"/>
                <a:gridCol w="576000"/>
                <a:gridCol w="576000"/>
                <a:gridCol w="576000"/>
                <a:gridCol w="576000"/>
                <a:gridCol w="576000"/>
                <a:gridCol w="576000"/>
                <a:gridCol w="576000"/>
                <a:gridCol w="576000"/>
                <a:gridCol w="576000"/>
              </a:tblGrid>
              <a:tr h="54000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4000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4000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4000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4000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4000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4000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4000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4000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4000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26225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31540" y="350658"/>
            <a:ext cx="8280920" cy="621069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</a:t>
            </a:r>
            <a:endParaRPr lang="fr-FR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2050768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79826870"/>
              </p:ext>
            </p:extLst>
          </p:nvPr>
        </p:nvGraphicFramePr>
        <p:xfrm>
          <a:off x="1691680" y="764704"/>
          <a:ext cx="5760000" cy="540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6000"/>
                <a:gridCol w="576000"/>
                <a:gridCol w="576000"/>
                <a:gridCol w="576000"/>
                <a:gridCol w="576000"/>
                <a:gridCol w="576000"/>
                <a:gridCol w="576000"/>
                <a:gridCol w="576000"/>
                <a:gridCol w="576000"/>
                <a:gridCol w="576000"/>
              </a:tblGrid>
              <a:tr h="54000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4000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4000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4000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</a:tr>
              <a:tr h="54000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</a:tr>
              <a:tr h="54000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</a:tr>
              <a:tr h="54000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4000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4000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4000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567699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31540" y="350658"/>
            <a:ext cx="8280920" cy="621069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</a:t>
            </a:r>
            <a:endParaRPr lang="fr-FR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2050768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71017470"/>
              </p:ext>
            </p:extLst>
          </p:nvPr>
        </p:nvGraphicFramePr>
        <p:xfrm>
          <a:off x="1691680" y="764704"/>
          <a:ext cx="5760000" cy="540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6000"/>
                <a:gridCol w="576000"/>
                <a:gridCol w="576000"/>
                <a:gridCol w="576000"/>
                <a:gridCol w="576000"/>
                <a:gridCol w="576000"/>
                <a:gridCol w="576000"/>
                <a:gridCol w="576000"/>
                <a:gridCol w="576000"/>
                <a:gridCol w="576000"/>
              </a:tblGrid>
              <a:tr h="54000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4000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4000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4000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4000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4000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4000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4000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4000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</a:tr>
              <a:tr h="54000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058414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31540" y="350658"/>
            <a:ext cx="8280920" cy="621069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</a:t>
            </a:r>
            <a:endParaRPr lang="fr-FR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2050768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96769346"/>
              </p:ext>
            </p:extLst>
          </p:nvPr>
        </p:nvGraphicFramePr>
        <p:xfrm>
          <a:off x="1691680" y="764704"/>
          <a:ext cx="5760000" cy="540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6000"/>
                <a:gridCol w="576000"/>
                <a:gridCol w="576000"/>
                <a:gridCol w="576000"/>
                <a:gridCol w="576000"/>
                <a:gridCol w="576000"/>
                <a:gridCol w="576000"/>
                <a:gridCol w="576000"/>
                <a:gridCol w="576000"/>
                <a:gridCol w="576000"/>
              </a:tblGrid>
              <a:tr h="54000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4000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4000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4000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4000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4000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4000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4000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4000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4000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537177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31540" y="350658"/>
            <a:ext cx="8280920" cy="621069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</a:t>
            </a:r>
            <a:endParaRPr lang="fr-FR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2050768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3663534"/>
              </p:ext>
            </p:extLst>
          </p:nvPr>
        </p:nvGraphicFramePr>
        <p:xfrm>
          <a:off x="1691680" y="764704"/>
          <a:ext cx="5760000" cy="540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6000"/>
                <a:gridCol w="576000"/>
                <a:gridCol w="576000"/>
                <a:gridCol w="576000"/>
                <a:gridCol w="576000"/>
                <a:gridCol w="576000"/>
                <a:gridCol w="576000"/>
                <a:gridCol w="576000"/>
                <a:gridCol w="576000"/>
                <a:gridCol w="576000"/>
              </a:tblGrid>
              <a:tr h="54000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4000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4000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4000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4000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4000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4000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4000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4000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4000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26225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9578287"/>
              </p:ext>
            </p:extLst>
          </p:nvPr>
        </p:nvGraphicFramePr>
        <p:xfrm>
          <a:off x="1691680" y="764704"/>
          <a:ext cx="6026400" cy="540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0000"/>
                <a:gridCol w="635792"/>
                <a:gridCol w="583408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</a:tblGrid>
              <a:tr h="54000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4000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4000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4000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4000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4000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4000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4000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4000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4000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042137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31540" y="350658"/>
            <a:ext cx="8280920" cy="621069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</a:t>
            </a:r>
            <a:endParaRPr lang="fr-FR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2050768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49486740"/>
              </p:ext>
            </p:extLst>
          </p:nvPr>
        </p:nvGraphicFramePr>
        <p:xfrm>
          <a:off x="1691680" y="764704"/>
          <a:ext cx="5760000" cy="540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6000"/>
                <a:gridCol w="576000"/>
                <a:gridCol w="576000"/>
                <a:gridCol w="576000"/>
                <a:gridCol w="576000"/>
                <a:gridCol w="576000"/>
                <a:gridCol w="576000"/>
                <a:gridCol w="576000"/>
                <a:gridCol w="576000"/>
                <a:gridCol w="576000"/>
              </a:tblGrid>
              <a:tr h="54000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4000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4000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4000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</a:tr>
              <a:tr h="54000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4000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</a:tr>
              <a:tr h="54000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4000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4000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4000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412355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31540" y="350658"/>
            <a:ext cx="8280920" cy="621069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</a:t>
            </a:r>
            <a:endParaRPr lang="fr-FR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2050768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6709306"/>
              </p:ext>
            </p:extLst>
          </p:nvPr>
        </p:nvGraphicFramePr>
        <p:xfrm>
          <a:off x="1691680" y="764704"/>
          <a:ext cx="5760000" cy="540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6000"/>
                <a:gridCol w="576000"/>
                <a:gridCol w="576000"/>
                <a:gridCol w="576000"/>
                <a:gridCol w="576000"/>
                <a:gridCol w="576000"/>
                <a:gridCol w="576000"/>
                <a:gridCol w="576000"/>
                <a:gridCol w="576000"/>
                <a:gridCol w="576000"/>
              </a:tblGrid>
              <a:tr h="54000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</a:tr>
              <a:tr h="54000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</a:tr>
              <a:tr h="54000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</a:tr>
              <a:tr h="54000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4000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4000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4000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4000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4000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4000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119738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31540" y="350658"/>
            <a:ext cx="8280920" cy="621069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</a:t>
            </a:r>
            <a:endParaRPr lang="fr-FR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2050768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08168682"/>
              </p:ext>
            </p:extLst>
          </p:nvPr>
        </p:nvGraphicFramePr>
        <p:xfrm>
          <a:off x="1691680" y="764704"/>
          <a:ext cx="5760000" cy="540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6000"/>
                <a:gridCol w="576000"/>
                <a:gridCol w="576000"/>
                <a:gridCol w="576000"/>
                <a:gridCol w="576000"/>
                <a:gridCol w="576000"/>
                <a:gridCol w="576000"/>
                <a:gridCol w="576000"/>
                <a:gridCol w="576000"/>
                <a:gridCol w="576000"/>
              </a:tblGrid>
              <a:tr h="54000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4000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4000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4000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4000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4000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4000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</a:tr>
              <a:tr h="54000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4000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</a:tr>
              <a:tr h="54000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006909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31540" y="350658"/>
            <a:ext cx="8280920" cy="621069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</a:t>
            </a:r>
            <a:endParaRPr lang="fr-FR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2050768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4873514"/>
              </p:ext>
            </p:extLst>
          </p:nvPr>
        </p:nvGraphicFramePr>
        <p:xfrm>
          <a:off x="1691680" y="764704"/>
          <a:ext cx="5760000" cy="540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6000"/>
                <a:gridCol w="576000"/>
                <a:gridCol w="576000"/>
                <a:gridCol w="576000"/>
                <a:gridCol w="576000"/>
                <a:gridCol w="576000"/>
                <a:gridCol w="576000"/>
                <a:gridCol w="576000"/>
                <a:gridCol w="576000"/>
                <a:gridCol w="576000"/>
              </a:tblGrid>
              <a:tr h="54000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4000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4000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</a:tr>
              <a:tr h="54000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4000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4000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4000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4000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4000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4000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26225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31540" y="350658"/>
            <a:ext cx="8280920" cy="621069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</a:t>
            </a:r>
            <a:endParaRPr lang="fr-FR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2050768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57691829"/>
              </p:ext>
            </p:extLst>
          </p:nvPr>
        </p:nvGraphicFramePr>
        <p:xfrm>
          <a:off x="1691680" y="764704"/>
          <a:ext cx="5760000" cy="540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6000"/>
                <a:gridCol w="576000"/>
                <a:gridCol w="576000"/>
                <a:gridCol w="576000"/>
                <a:gridCol w="576000"/>
                <a:gridCol w="576000"/>
                <a:gridCol w="576000"/>
                <a:gridCol w="576000"/>
                <a:gridCol w="576000"/>
                <a:gridCol w="576000"/>
              </a:tblGrid>
              <a:tr h="54000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4000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4000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4000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4000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4000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4000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4000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4000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4000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840739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31540" y="350658"/>
            <a:ext cx="8280920" cy="621069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</a:t>
            </a:r>
            <a:endParaRPr lang="fr-FR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2050768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6711014"/>
              </p:ext>
            </p:extLst>
          </p:nvPr>
        </p:nvGraphicFramePr>
        <p:xfrm>
          <a:off x="1691680" y="764704"/>
          <a:ext cx="5760000" cy="540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6000"/>
                <a:gridCol w="576000"/>
                <a:gridCol w="576000"/>
                <a:gridCol w="576000"/>
                <a:gridCol w="576000"/>
                <a:gridCol w="576000"/>
                <a:gridCol w="576000"/>
                <a:gridCol w="576000"/>
                <a:gridCol w="576000"/>
                <a:gridCol w="576000"/>
              </a:tblGrid>
              <a:tr h="54000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4000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4000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4000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4000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4000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4000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4000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4000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4000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752361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31540" y="350658"/>
            <a:ext cx="8280920" cy="621069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</a:t>
            </a:r>
            <a:endParaRPr lang="fr-FR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2050768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92343805"/>
              </p:ext>
            </p:extLst>
          </p:nvPr>
        </p:nvGraphicFramePr>
        <p:xfrm>
          <a:off x="1691680" y="764704"/>
          <a:ext cx="5760000" cy="540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6000"/>
                <a:gridCol w="576000"/>
                <a:gridCol w="576000"/>
                <a:gridCol w="576000"/>
                <a:gridCol w="576000"/>
                <a:gridCol w="576000"/>
                <a:gridCol w="576000"/>
                <a:gridCol w="576000"/>
                <a:gridCol w="576000"/>
                <a:gridCol w="576000"/>
              </a:tblGrid>
              <a:tr h="54000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4000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4000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</a:tr>
              <a:tr h="54000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</a:tr>
              <a:tr h="54000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4000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4000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4000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4000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4000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576635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220</TotalTime>
  <Words>127</Words>
  <Application>Microsoft Office PowerPoint</Application>
  <PresentationFormat>Affichage à l'écran (4:3)</PresentationFormat>
  <Paragraphs>31</Paragraphs>
  <Slides>26</Slides>
  <Notes>14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26</vt:i4>
      </vt:variant>
    </vt:vector>
  </HeadingPairs>
  <TitlesOfParts>
    <vt:vector size="27" baseType="lpstr">
      <vt:lpstr>Thème Office</vt:lpstr>
      <vt:lpstr>Calcul par numération: 3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Ecriture « sensée » des nombres</dc:title>
  <dc:creator>inconnu</dc:creator>
  <cp:lastModifiedBy>inconnu</cp:lastModifiedBy>
  <cp:revision>28</cp:revision>
  <dcterms:created xsi:type="dcterms:W3CDTF">2012-10-24T06:31:11Z</dcterms:created>
  <dcterms:modified xsi:type="dcterms:W3CDTF">2013-01-05T08:59:16Z</dcterms:modified>
</cp:coreProperties>
</file>